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813C9B-155C-4244-B8C2-01A3732CEE4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369058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13C9B-155C-4244-B8C2-01A3732CEE4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348211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13C9B-155C-4244-B8C2-01A3732CEE4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347950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13C9B-155C-4244-B8C2-01A3732CEE4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375812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813C9B-155C-4244-B8C2-01A3732CEE4F}"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425792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13C9B-155C-4244-B8C2-01A3732CEE4F}"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56534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813C9B-155C-4244-B8C2-01A3732CEE4F}" type="datetimeFigureOut">
              <a:rPr lang="en-US" smtClean="0"/>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18233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813C9B-155C-4244-B8C2-01A3732CEE4F}" type="datetimeFigureOut">
              <a:rPr lang="en-US" smtClean="0"/>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366770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13C9B-155C-4244-B8C2-01A3732CEE4F}" type="datetimeFigureOut">
              <a:rPr lang="en-US" smtClean="0"/>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97342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13C9B-155C-4244-B8C2-01A3732CEE4F}"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240349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13C9B-155C-4244-B8C2-01A3732CEE4F}"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3E8AD-373F-45FB-9791-98773B366399}" type="slidenum">
              <a:rPr lang="en-US" smtClean="0"/>
              <a:t>‹#›</a:t>
            </a:fld>
            <a:endParaRPr lang="en-US"/>
          </a:p>
        </p:txBody>
      </p:sp>
    </p:spTree>
    <p:extLst>
      <p:ext uri="{BB962C8B-B14F-4D97-AF65-F5344CB8AC3E}">
        <p14:creationId xmlns:p14="http://schemas.microsoft.com/office/powerpoint/2010/main" val="795022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13C9B-155C-4244-B8C2-01A3732CEE4F}" type="datetimeFigureOut">
              <a:rPr lang="en-US" smtClean="0"/>
              <a:t>12/7/2015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3E8AD-373F-45FB-9791-98773B366399}" type="slidenum">
              <a:rPr lang="en-US" smtClean="0"/>
              <a:t>‹#›</a:t>
            </a:fld>
            <a:endParaRPr lang="en-US"/>
          </a:p>
        </p:txBody>
      </p:sp>
    </p:spTree>
    <p:extLst>
      <p:ext uri="{BB962C8B-B14F-4D97-AF65-F5344CB8AC3E}">
        <p14:creationId xmlns:p14="http://schemas.microsoft.com/office/powerpoint/2010/main" val="207059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6.wdp"/><Relationship Id="rId5" Type="http://schemas.openxmlformats.org/officeDocument/2006/relationships/image" Target="../media/image9.png"/><Relationship Id="rId4" Type="http://schemas.microsoft.com/office/2007/relationships/hdphoto" Target="../media/hdphoto5.wdp"/></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3.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4.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1828801" y="838200"/>
            <a:ext cx="4701209" cy="5105400"/>
          </a:xfrm>
        </p:spPr>
        <p:txBody>
          <a:bodyPr/>
          <a:lstStyle/>
          <a:p>
            <a:pPr marL="0" indent="0" algn="ctr">
              <a:lnSpc>
                <a:spcPct val="80000"/>
              </a:lnSpc>
              <a:buNone/>
            </a:pPr>
            <a:r>
              <a:rPr lang="en-US" sz="4000" b="1" cap="small" dirty="0"/>
              <a:t>Let’s meet T.E.D. – The Endocrine Diagram</a:t>
            </a:r>
          </a:p>
          <a:p>
            <a:pPr marL="0" indent="0" algn="ctr">
              <a:buNone/>
            </a:pPr>
            <a:r>
              <a:rPr lang="en-US" sz="2400" dirty="0"/>
              <a:t>Use the information within the PowerPoint to fill in each circle with the appropriate notes describing the function of each endocrine gland and hormones associated.  Then, cut out each circle and glue it into the appropriate place on the TED scienstructable on the previous page. </a:t>
            </a:r>
            <a:endParaRPr lang="en-US" sz="2400" dirty="0"/>
          </a:p>
          <a:p>
            <a:pPr marL="533400" indent="-533400" algn="just">
              <a:lnSpc>
                <a:spcPct val="80000"/>
              </a:lnSpc>
              <a:buNone/>
            </a:pPr>
            <a:endParaRPr lang="en-US" sz="2400" dirty="0"/>
          </a:p>
        </p:txBody>
      </p:sp>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8266" r="9600"/>
          <a:stretch/>
        </p:blipFill>
        <p:spPr>
          <a:xfrm>
            <a:off x="6172200" y="839956"/>
            <a:ext cx="4345984" cy="5103645"/>
          </a:xfrm>
          <a:prstGeom prst="rect">
            <a:avLst/>
          </a:prstGeom>
        </p:spPr>
      </p:pic>
      <p:sp>
        <p:nvSpPr>
          <p:cNvPr id="6" name="TextBox 5"/>
          <p:cNvSpPr txBox="1"/>
          <p:nvPr/>
        </p:nvSpPr>
        <p:spPr>
          <a:xfrm>
            <a:off x="1524000" y="6553201"/>
            <a:ext cx="2438400" cy="307777"/>
          </a:xfrm>
          <a:prstGeom prst="rect">
            <a:avLst/>
          </a:prstGeom>
          <a:noFill/>
        </p:spPr>
        <p:txBody>
          <a:bodyPr wrap="square" rtlCol="0">
            <a:spAutoFit/>
          </a:bodyPr>
          <a:lstStyle/>
          <a:p>
            <a:r>
              <a:rPr lang="en-US" sz="1400" dirty="0">
                <a:solidFill>
                  <a:srgbClr val="000000">
                    <a:lumMod val="50000"/>
                    <a:lumOff val="50000"/>
                  </a:srgbClr>
                </a:solidFill>
                <a:latin typeface="Calibri" pitchFamily="34" charset="0"/>
                <a:cs typeface="Calibri" pitchFamily="34" charset="0"/>
              </a:rPr>
              <a:t>© 2014 Getting Nerdy, LLC</a:t>
            </a:r>
            <a:endParaRPr lang="en-US" sz="1400" dirty="0">
              <a:solidFill>
                <a:srgbClr val="000000">
                  <a:lumMod val="50000"/>
                  <a:lumOff val="50000"/>
                </a:srgbClr>
              </a:solidFill>
              <a:latin typeface="Calibri" pitchFamily="34" charset="0"/>
              <a:cs typeface="Calibri" pitchFamily="34" charset="0"/>
            </a:endParaRPr>
          </a:p>
        </p:txBody>
      </p:sp>
    </p:spTree>
    <p:extLst>
      <p:ext uri="{BB962C8B-B14F-4D97-AF65-F5344CB8AC3E}">
        <p14:creationId xmlns:p14="http://schemas.microsoft.com/office/powerpoint/2010/main" val="4184068386"/>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2286001" y="1295400"/>
            <a:ext cx="3703983" cy="4114800"/>
          </a:xfrm>
        </p:spPr>
        <p:txBody>
          <a:bodyPr/>
          <a:lstStyle/>
          <a:p>
            <a:pPr marL="0" indent="0" algn="ctr">
              <a:lnSpc>
                <a:spcPct val="80000"/>
              </a:lnSpc>
              <a:buNone/>
            </a:pPr>
            <a:r>
              <a:rPr lang="en-US" sz="3600" b="1" cap="small" dirty="0"/>
              <a:t>Testes</a:t>
            </a:r>
          </a:p>
          <a:p>
            <a:pPr marL="0" indent="0">
              <a:lnSpc>
                <a:spcPct val="80000"/>
              </a:lnSpc>
              <a:buNone/>
            </a:pPr>
            <a:r>
              <a:rPr lang="en-US" b="1" cap="small" dirty="0"/>
              <a:t>Function:</a:t>
            </a:r>
          </a:p>
          <a:p>
            <a:pPr algn="just" eaLnBrk="1" fontAlgn="t" hangingPunct="1">
              <a:buFontTx/>
              <a:buChar char="-"/>
            </a:pPr>
            <a:r>
              <a:rPr lang="en-US" sz="2400" b="1" u="sng" dirty="0"/>
              <a:t>Sperm production</a:t>
            </a:r>
          </a:p>
          <a:p>
            <a:pPr algn="just" eaLnBrk="1" fontAlgn="t" hangingPunct="1">
              <a:buFontTx/>
              <a:buChar char="-"/>
            </a:pPr>
            <a:r>
              <a:rPr lang="en-US" sz="2400" b="1" u="sng" dirty="0"/>
              <a:t>Sexual maturity</a:t>
            </a:r>
          </a:p>
          <a:p>
            <a:pPr algn="just" eaLnBrk="1" fontAlgn="t" hangingPunct="1">
              <a:buFontTx/>
              <a:buChar char="-"/>
            </a:pPr>
            <a:r>
              <a:rPr lang="en-US" sz="2400" dirty="0"/>
              <a:t>Maintains </a:t>
            </a:r>
            <a:r>
              <a:rPr lang="en-US" sz="2400" dirty="0"/>
              <a:t>healthy </a:t>
            </a:r>
            <a:r>
              <a:rPr lang="en-US" sz="2400" b="1" u="sng" dirty="0"/>
              <a:t>levels of muscle</a:t>
            </a:r>
            <a:r>
              <a:rPr lang="en-US" sz="2400" dirty="0"/>
              <a:t> and </a:t>
            </a:r>
            <a:r>
              <a:rPr lang="en-US" sz="2400" b="1" u="sng" dirty="0"/>
              <a:t>bone mass</a:t>
            </a:r>
          </a:p>
          <a:p>
            <a:pPr marL="0" indent="0" algn="just" fontAlgn="t">
              <a:buNone/>
            </a:pPr>
            <a:endParaRPr lang="en-US" sz="2400" dirty="0"/>
          </a:p>
          <a:p>
            <a:pPr marL="0" indent="0">
              <a:lnSpc>
                <a:spcPct val="80000"/>
              </a:lnSpc>
              <a:buNone/>
            </a:pPr>
            <a:r>
              <a:rPr lang="en-US" b="1" cap="small" dirty="0"/>
              <a:t>Hormones:</a:t>
            </a:r>
            <a:endParaRPr lang="en-US" b="1" cap="small" dirty="0"/>
          </a:p>
          <a:p>
            <a:pPr marL="0" indent="0" fontAlgn="t">
              <a:buNone/>
            </a:pPr>
            <a:r>
              <a:rPr lang="en-US" sz="2400" b="1" u="sng" dirty="0"/>
              <a:t>Testosterone</a:t>
            </a:r>
          </a:p>
          <a:p>
            <a:pPr marL="533400" indent="-533400" algn="just">
              <a:lnSpc>
                <a:spcPct val="80000"/>
              </a:lnSpc>
              <a:buNone/>
            </a:pPr>
            <a:endParaRPr lang="en-US" sz="2400" dirty="0"/>
          </a:p>
        </p:txBody>
      </p:sp>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8266" r="9600"/>
          <a:stretch/>
        </p:blipFill>
        <p:spPr>
          <a:xfrm>
            <a:off x="6285572" y="990601"/>
            <a:ext cx="4345984" cy="5103645"/>
          </a:xfrm>
          <a:prstGeom prst="rect">
            <a:avLst/>
          </a:prstGeom>
        </p:spPr>
      </p:pic>
      <p:cxnSp>
        <p:nvCxnSpPr>
          <p:cNvPr id="14" name="Straight Arrow Connector 13"/>
          <p:cNvCxnSpPr/>
          <p:nvPr/>
        </p:nvCxnSpPr>
        <p:spPr>
          <a:xfrm flipH="1">
            <a:off x="8686800" y="4469296"/>
            <a:ext cx="1030540" cy="6626"/>
          </a:xfrm>
          <a:prstGeom prst="straightConnector1">
            <a:avLst/>
          </a:prstGeom>
          <a:ln w="63500">
            <a:solidFill>
              <a:srgbClr val="FF0000"/>
            </a:solidFill>
            <a:tailEnd type="triangle"/>
          </a:ln>
        </p:spPr>
        <p:style>
          <a:lnRef idx="3">
            <a:schemeClr val="accent4"/>
          </a:lnRef>
          <a:fillRef idx="0">
            <a:schemeClr val="accent4"/>
          </a:fillRef>
          <a:effectRef idx="2">
            <a:schemeClr val="accent4"/>
          </a:effectRef>
          <a:fontRef idx="minor">
            <a:schemeClr val="tx1"/>
          </a:fontRef>
        </p:style>
      </p:cxnSp>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rot="1370103">
            <a:off x="6453918" y="2505848"/>
            <a:ext cx="1504670" cy="577622"/>
          </a:xfrm>
          <a:prstGeom prst="rect">
            <a:avLst/>
          </a:prstGeom>
        </p:spPr>
      </p:pic>
      <p:pic>
        <p:nvPicPr>
          <p:cNvPr id="8" name="Picture 7"/>
          <p:cNvPicPr>
            <a:picLocks noChangeAspect="1"/>
          </p:cNvPicPr>
          <p:nvPr/>
        </p:nvPicPr>
        <p:blipFill>
          <a:blip r:embed="rId5">
            <a:extLst>
              <a:ext uri="{BEBA8EAE-BF5A-486C-A8C5-ECC9F3942E4B}">
                <a14:imgProps xmlns:a14="http://schemas.microsoft.com/office/drawing/2010/main">
                  <a14:imgLayer r:embed="rId6">
                    <a14:imgEffect>
                      <a14:backgroundRemoval t="0" b="100000" l="0" r="100000">
                        <a14:foregroundMark x1="56410" y1="66043" x2="31818" y2="64706"/>
                        <a14:foregroundMark x1="31935" y1="65775" x2="20280" y2="4011"/>
                        <a14:foregroundMark x1="1865" y1="96791" x2="9091" y2="63102"/>
                        <a14:foregroundMark x1="94872" y1="50802" x2="95804" y2="64973"/>
                      </a14:backgroundRemoval>
                    </a14:imgEffect>
                  </a14:imgLayer>
                </a14:imgProps>
              </a:ext>
            </a:extLst>
          </a:blip>
          <a:stretch>
            <a:fillRect/>
          </a:stretch>
        </p:blipFill>
        <p:spPr>
          <a:xfrm rot="9066372">
            <a:off x="3619676" y="4264187"/>
            <a:ext cx="4427274" cy="1929837"/>
          </a:xfrm>
          <a:prstGeom prst="rect">
            <a:avLst/>
          </a:prstGeom>
        </p:spPr>
      </p:pic>
      <p:sp>
        <p:nvSpPr>
          <p:cNvPr id="16" name="Rounded Rectangular Callout 15"/>
          <p:cNvSpPr/>
          <p:nvPr/>
        </p:nvSpPr>
        <p:spPr>
          <a:xfrm>
            <a:off x="5769813" y="897986"/>
            <a:ext cx="1828436" cy="532960"/>
          </a:xfrm>
          <a:prstGeom prst="wedgeRoundRectCallout">
            <a:avLst>
              <a:gd name="adj1" fmla="val 30029"/>
              <a:gd name="adj2" fmla="val 28003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a:t>I’m strong!</a:t>
            </a:r>
            <a:endParaRPr lang="en-US" sz="2000" dirty="0"/>
          </a:p>
        </p:txBody>
      </p:sp>
      <p:sp>
        <p:nvSpPr>
          <p:cNvPr id="9" name="TextBox 8"/>
          <p:cNvSpPr txBox="1"/>
          <p:nvPr/>
        </p:nvSpPr>
        <p:spPr>
          <a:xfrm>
            <a:off x="1524000" y="6553201"/>
            <a:ext cx="2438400" cy="307777"/>
          </a:xfrm>
          <a:prstGeom prst="rect">
            <a:avLst/>
          </a:prstGeom>
          <a:noFill/>
        </p:spPr>
        <p:txBody>
          <a:bodyPr wrap="square" rtlCol="0">
            <a:spAutoFit/>
          </a:bodyPr>
          <a:lstStyle/>
          <a:p>
            <a:r>
              <a:rPr lang="en-US" sz="1400" dirty="0">
                <a:solidFill>
                  <a:srgbClr val="000000">
                    <a:lumMod val="50000"/>
                    <a:lumOff val="50000"/>
                  </a:srgbClr>
                </a:solidFill>
                <a:latin typeface="Calibri" pitchFamily="34" charset="0"/>
                <a:cs typeface="Calibri" pitchFamily="34" charset="0"/>
              </a:rPr>
              <a:t>© 2014 Getting Nerdy, LLC</a:t>
            </a:r>
            <a:endParaRPr lang="en-US" sz="1400" dirty="0">
              <a:solidFill>
                <a:srgbClr val="000000">
                  <a:lumMod val="50000"/>
                  <a:lumOff val="50000"/>
                </a:srgbClr>
              </a:solidFill>
              <a:latin typeface="Calibri" pitchFamily="34" charset="0"/>
              <a:cs typeface="Calibri" pitchFamily="34" charset="0"/>
            </a:endParaRPr>
          </a:p>
        </p:txBody>
      </p:sp>
    </p:spTree>
    <p:extLst>
      <p:ext uri="{BB962C8B-B14F-4D97-AF65-F5344CB8AC3E}">
        <p14:creationId xmlns:p14="http://schemas.microsoft.com/office/powerpoint/2010/main" val="16193325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1775792" y="687556"/>
            <a:ext cx="4777409" cy="5789445"/>
          </a:xfrm>
        </p:spPr>
        <p:txBody>
          <a:bodyPr/>
          <a:lstStyle/>
          <a:p>
            <a:pPr marL="0" indent="0" algn="ctr">
              <a:lnSpc>
                <a:spcPct val="80000"/>
              </a:lnSpc>
              <a:buNone/>
            </a:pPr>
            <a:r>
              <a:rPr lang="en-US" b="1" cap="small" dirty="0"/>
              <a:t>T.E.D. – The Endocrine Diagram</a:t>
            </a:r>
          </a:p>
          <a:p>
            <a:pPr marL="0" indent="0" algn="just">
              <a:buNone/>
            </a:pPr>
            <a:r>
              <a:rPr lang="en-US" sz="2400" dirty="0"/>
              <a:t>What </a:t>
            </a:r>
            <a:r>
              <a:rPr lang="en-US" sz="2400" dirty="0"/>
              <a:t>is the Endocrine system?  </a:t>
            </a:r>
            <a:endParaRPr lang="en-US" sz="2400" dirty="0"/>
          </a:p>
          <a:p>
            <a:pPr marL="0" indent="0" algn="ctr">
              <a:buNone/>
            </a:pPr>
            <a:r>
              <a:rPr lang="en-US" sz="2400" b="1" dirty="0"/>
              <a:t>A </a:t>
            </a:r>
            <a:r>
              <a:rPr lang="en-US" sz="2400" b="1" dirty="0"/>
              <a:t>collection of glands of that secrete hormones directly into the circulatory system to be carried toward specific target organs.</a:t>
            </a:r>
          </a:p>
          <a:p>
            <a:pPr marL="0" indent="0" algn="just">
              <a:buNone/>
            </a:pPr>
            <a:r>
              <a:rPr lang="en-US" sz="2400" dirty="0"/>
              <a:t>What are hormones? </a:t>
            </a:r>
            <a:endParaRPr lang="en-US" sz="2400" dirty="0"/>
          </a:p>
          <a:p>
            <a:pPr marL="0" indent="0" algn="ctr">
              <a:buNone/>
            </a:pPr>
            <a:r>
              <a:rPr lang="en-US" sz="2400" b="1" dirty="0"/>
              <a:t>Hormones </a:t>
            </a:r>
            <a:r>
              <a:rPr lang="en-US" sz="2400" b="1" dirty="0"/>
              <a:t>are your body's chemical messengers. They travel in your bloodstream to specific tissues or organs and work slowly, over time, affecting your growth, development, metabolism, reproduction, and mood.</a:t>
            </a:r>
          </a:p>
          <a:p>
            <a:pPr marL="0" indent="0" algn="ctr">
              <a:lnSpc>
                <a:spcPct val="80000"/>
              </a:lnSpc>
              <a:buNone/>
            </a:pPr>
            <a:endParaRPr lang="en-US" b="1" cap="small" dirty="0"/>
          </a:p>
          <a:p>
            <a:pPr marL="533400" indent="-533400" algn="just">
              <a:lnSpc>
                <a:spcPct val="80000"/>
              </a:lnSpc>
              <a:buNone/>
            </a:pPr>
            <a:endParaRPr lang="en-US" sz="2400" dirty="0"/>
          </a:p>
        </p:txBody>
      </p:sp>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8266" r="9600"/>
          <a:stretch/>
        </p:blipFill>
        <p:spPr>
          <a:xfrm>
            <a:off x="6285572" y="990601"/>
            <a:ext cx="4345984" cy="5103645"/>
          </a:xfrm>
          <a:prstGeom prst="rect">
            <a:avLst/>
          </a:prstGeom>
        </p:spPr>
      </p:pic>
      <p:sp>
        <p:nvSpPr>
          <p:cNvPr id="6" name="TextBox 5"/>
          <p:cNvSpPr txBox="1"/>
          <p:nvPr/>
        </p:nvSpPr>
        <p:spPr>
          <a:xfrm>
            <a:off x="1524000" y="6553201"/>
            <a:ext cx="2438400" cy="307777"/>
          </a:xfrm>
          <a:prstGeom prst="rect">
            <a:avLst/>
          </a:prstGeom>
          <a:noFill/>
        </p:spPr>
        <p:txBody>
          <a:bodyPr wrap="square" rtlCol="0">
            <a:spAutoFit/>
          </a:bodyPr>
          <a:lstStyle/>
          <a:p>
            <a:r>
              <a:rPr lang="en-US" sz="1400" dirty="0">
                <a:solidFill>
                  <a:srgbClr val="000000">
                    <a:lumMod val="50000"/>
                    <a:lumOff val="50000"/>
                  </a:srgbClr>
                </a:solidFill>
                <a:latin typeface="Calibri" pitchFamily="34" charset="0"/>
                <a:cs typeface="Calibri" pitchFamily="34" charset="0"/>
              </a:rPr>
              <a:t>© 2014 Getting Nerdy, LLC</a:t>
            </a:r>
            <a:endParaRPr lang="en-US" sz="1400" dirty="0">
              <a:solidFill>
                <a:srgbClr val="000000">
                  <a:lumMod val="50000"/>
                  <a:lumOff val="50000"/>
                </a:srgbClr>
              </a:solidFill>
              <a:latin typeface="Calibri" pitchFamily="34" charset="0"/>
              <a:cs typeface="Calibri" pitchFamily="34" charset="0"/>
            </a:endParaRPr>
          </a:p>
        </p:txBody>
      </p:sp>
    </p:spTree>
    <p:extLst>
      <p:ext uri="{BB962C8B-B14F-4D97-AF65-F5344CB8AC3E}">
        <p14:creationId xmlns:p14="http://schemas.microsoft.com/office/powerpoint/2010/main" val="320135404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1074">
                                            <p:txEl>
                                              <p:pRg st="2" end="2"/>
                                            </p:txEl>
                                          </p:spTgt>
                                        </p:tgtEl>
                                        <p:attrNameLst>
                                          <p:attrName>style.visibility</p:attrName>
                                        </p:attrNameLst>
                                      </p:cBhvr>
                                      <p:to>
                                        <p:strVal val="visible"/>
                                      </p:to>
                                    </p:set>
                                    <p:anim calcmode="lin" valueType="num">
                                      <p:cBhvr additive="base">
                                        <p:cTn id="7" dur="500" fill="hold"/>
                                        <p:tgtEl>
                                          <p:spTgt spid="13107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1074">
                                            <p:txEl>
                                              <p:pRg st="4" end="4"/>
                                            </p:txEl>
                                          </p:spTgt>
                                        </p:tgtEl>
                                        <p:attrNameLst>
                                          <p:attrName>style.visibility</p:attrName>
                                        </p:attrNameLst>
                                      </p:cBhvr>
                                      <p:to>
                                        <p:strVal val="visible"/>
                                      </p:to>
                                    </p:set>
                                    <p:anim calcmode="lin" valueType="num">
                                      <p:cBhvr additive="base">
                                        <p:cTn id="13" dur="500" fill="hold"/>
                                        <p:tgtEl>
                                          <p:spTgt spid="13107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107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1663149" y="634348"/>
            <a:ext cx="4923183" cy="5562600"/>
          </a:xfrm>
        </p:spPr>
        <p:txBody>
          <a:bodyPr>
            <a:normAutofit lnSpcReduction="10000"/>
          </a:bodyPr>
          <a:lstStyle/>
          <a:p>
            <a:pPr marL="0" indent="0" algn="ctr">
              <a:lnSpc>
                <a:spcPct val="80000"/>
              </a:lnSpc>
              <a:buNone/>
            </a:pPr>
            <a:r>
              <a:rPr lang="en-US" sz="3600" b="1" cap="small" dirty="0"/>
              <a:t>Pituitary</a:t>
            </a:r>
          </a:p>
          <a:p>
            <a:pPr marL="0" indent="0">
              <a:lnSpc>
                <a:spcPct val="80000"/>
              </a:lnSpc>
              <a:buNone/>
            </a:pPr>
            <a:r>
              <a:rPr lang="en-US" b="1" cap="small" dirty="0"/>
              <a:t>Function:</a:t>
            </a:r>
          </a:p>
          <a:p>
            <a:pPr algn="just" eaLnBrk="1" fontAlgn="t" hangingPunct="1">
              <a:buFontTx/>
              <a:buChar char="-"/>
            </a:pPr>
            <a:r>
              <a:rPr lang="en-US" sz="2400" b="1" u="sng" dirty="0"/>
              <a:t>Stimulates </a:t>
            </a:r>
            <a:r>
              <a:rPr lang="en-US" sz="2400" b="1" u="sng" dirty="0"/>
              <a:t>specific glands</a:t>
            </a:r>
            <a:r>
              <a:rPr lang="en-US" sz="2400" b="1" dirty="0"/>
              <a:t> </a:t>
            </a:r>
            <a:r>
              <a:rPr lang="en-US" sz="2400" dirty="0"/>
              <a:t>and tissues in the body: thyroid, ovaries, testes, mammary glands, and adrenal glands.  </a:t>
            </a:r>
            <a:endParaRPr lang="en-US" sz="2400" dirty="0"/>
          </a:p>
          <a:p>
            <a:pPr algn="just" eaLnBrk="1" fontAlgn="t" hangingPunct="1">
              <a:buFontTx/>
              <a:buChar char="-"/>
            </a:pPr>
            <a:r>
              <a:rPr lang="en-US" sz="2400" dirty="0"/>
              <a:t>“</a:t>
            </a:r>
            <a:r>
              <a:rPr lang="en-US" sz="2400" b="1" u="sng" dirty="0"/>
              <a:t>Master </a:t>
            </a:r>
            <a:r>
              <a:rPr lang="en-US" sz="2400" b="1" u="sng" dirty="0"/>
              <a:t>gland</a:t>
            </a:r>
            <a:r>
              <a:rPr lang="en-US" sz="2400" dirty="0"/>
              <a:t>” </a:t>
            </a:r>
            <a:endParaRPr lang="en-US" sz="2400" dirty="0"/>
          </a:p>
          <a:p>
            <a:pPr algn="just" eaLnBrk="1" fontAlgn="t" hangingPunct="1">
              <a:buFontTx/>
              <a:buChar char="-"/>
            </a:pPr>
            <a:r>
              <a:rPr lang="en-US" sz="2400" dirty="0"/>
              <a:t>Stimulates </a:t>
            </a:r>
            <a:r>
              <a:rPr lang="en-US" sz="2400" b="1" u="sng" dirty="0"/>
              <a:t>growth/repair</a:t>
            </a:r>
            <a:r>
              <a:rPr lang="en-US" sz="2400" b="1" dirty="0"/>
              <a:t> </a:t>
            </a:r>
            <a:r>
              <a:rPr lang="en-US" sz="2400" dirty="0"/>
              <a:t>of </a:t>
            </a:r>
            <a:r>
              <a:rPr lang="en-US" sz="2400" b="1" u="sng" dirty="0"/>
              <a:t>cells</a:t>
            </a:r>
          </a:p>
          <a:p>
            <a:pPr marL="0" indent="0" algn="just" fontAlgn="t">
              <a:buNone/>
            </a:pPr>
            <a:endParaRPr lang="en-US" sz="2400" dirty="0"/>
          </a:p>
          <a:p>
            <a:pPr marL="0" indent="0">
              <a:lnSpc>
                <a:spcPct val="80000"/>
              </a:lnSpc>
              <a:buNone/>
            </a:pPr>
            <a:r>
              <a:rPr lang="en-US" b="1" cap="small" dirty="0"/>
              <a:t>Hormones:</a:t>
            </a:r>
            <a:endParaRPr lang="en-US" b="1" cap="small" dirty="0"/>
          </a:p>
          <a:p>
            <a:pPr marL="0" indent="0" algn="just" fontAlgn="t">
              <a:buNone/>
            </a:pPr>
            <a:r>
              <a:rPr lang="en-US" sz="2400" dirty="0"/>
              <a:t>Produces </a:t>
            </a:r>
            <a:r>
              <a:rPr lang="en-US" sz="2400" b="1" u="sng" dirty="0"/>
              <a:t>seven </a:t>
            </a:r>
            <a:r>
              <a:rPr lang="en-US" sz="2400" b="1" u="sng" dirty="0"/>
              <a:t>hormones</a:t>
            </a:r>
            <a:r>
              <a:rPr lang="en-US" sz="2400" dirty="0"/>
              <a:t>: </a:t>
            </a:r>
          </a:p>
          <a:p>
            <a:pPr algn="just" eaLnBrk="1" fontAlgn="t" hangingPunct="1">
              <a:buFontTx/>
              <a:buChar char="-"/>
            </a:pPr>
            <a:r>
              <a:rPr lang="en-US" sz="2200" b="1" u="sng" dirty="0"/>
              <a:t>Human </a:t>
            </a:r>
            <a:r>
              <a:rPr lang="en-US" sz="2200" b="1" u="sng" dirty="0"/>
              <a:t>growth hormone</a:t>
            </a:r>
            <a:r>
              <a:rPr lang="en-US" sz="2200" dirty="0"/>
              <a:t> (</a:t>
            </a:r>
            <a:r>
              <a:rPr lang="en-US" sz="2200" dirty="0" err="1"/>
              <a:t>hGH</a:t>
            </a:r>
            <a:r>
              <a:rPr lang="en-US" sz="2200" dirty="0"/>
              <a:t>) </a:t>
            </a:r>
          </a:p>
          <a:p>
            <a:pPr algn="just" eaLnBrk="1" fontAlgn="t" hangingPunct="1">
              <a:buFontTx/>
              <a:buChar char="-"/>
            </a:pPr>
            <a:r>
              <a:rPr lang="en-US" sz="2200" b="1" u="sng" dirty="0"/>
              <a:t>Thyroid-stimulating </a:t>
            </a:r>
            <a:r>
              <a:rPr lang="en-US" sz="2200" b="1" u="sng" dirty="0"/>
              <a:t>hormone</a:t>
            </a:r>
            <a:r>
              <a:rPr lang="en-US" sz="2200" dirty="0"/>
              <a:t> (TSH)</a:t>
            </a:r>
          </a:p>
          <a:p>
            <a:pPr marL="533400" indent="-533400" algn="just">
              <a:lnSpc>
                <a:spcPct val="80000"/>
              </a:lnSpc>
              <a:buNone/>
            </a:pPr>
            <a:endParaRPr lang="en-US" sz="2400" dirty="0"/>
          </a:p>
        </p:txBody>
      </p:sp>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8266" r="9600"/>
          <a:stretch/>
        </p:blipFill>
        <p:spPr>
          <a:xfrm>
            <a:off x="6285572" y="990601"/>
            <a:ext cx="4345984" cy="5103645"/>
          </a:xfrm>
          <a:prstGeom prst="rect">
            <a:avLst/>
          </a:prstGeom>
        </p:spPr>
      </p:pic>
      <p:sp>
        <p:nvSpPr>
          <p:cNvPr id="2" name="Rounded Rectangular Callout 1"/>
          <p:cNvSpPr/>
          <p:nvPr/>
        </p:nvSpPr>
        <p:spPr>
          <a:xfrm>
            <a:off x="7239000" y="304800"/>
            <a:ext cx="3048000" cy="685800"/>
          </a:xfrm>
          <a:prstGeom prst="wedgeRoundRectCallout">
            <a:avLst>
              <a:gd name="adj1" fmla="val -10399"/>
              <a:gd name="adj2" fmla="val 20742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a:t>T.E.D., I am your master…</a:t>
            </a:r>
            <a:endParaRPr lang="en-US" sz="2000" dirty="0"/>
          </a:p>
        </p:txBody>
      </p:sp>
      <p:sp>
        <p:nvSpPr>
          <p:cNvPr id="6" name="TextBox 5"/>
          <p:cNvSpPr txBox="1"/>
          <p:nvPr/>
        </p:nvSpPr>
        <p:spPr>
          <a:xfrm>
            <a:off x="1524000" y="6553201"/>
            <a:ext cx="2438400" cy="307777"/>
          </a:xfrm>
          <a:prstGeom prst="rect">
            <a:avLst/>
          </a:prstGeom>
          <a:noFill/>
        </p:spPr>
        <p:txBody>
          <a:bodyPr wrap="square" rtlCol="0">
            <a:spAutoFit/>
          </a:bodyPr>
          <a:lstStyle/>
          <a:p>
            <a:r>
              <a:rPr lang="en-US" sz="1400" dirty="0">
                <a:solidFill>
                  <a:srgbClr val="000000">
                    <a:lumMod val="50000"/>
                    <a:lumOff val="50000"/>
                  </a:srgbClr>
                </a:solidFill>
                <a:latin typeface="Calibri" pitchFamily="34" charset="0"/>
                <a:cs typeface="Calibri" pitchFamily="34" charset="0"/>
              </a:rPr>
              <a:t>© 2014 Getting Nerdy, LLC</a:t>
            </a:r>
            <a:endParaRPr lang="en-US" sz="1400" dirty="0">
              <a:solidFill>
                <a:srgbClr val="000000">
                  <a:lumMod val="50000"/>
                  <a:lumOff val="50000"/>
                </a:srgbClr>
              </a:solidFill>
              <a:latin typeface="Calibri" pitchFamily="34" charset="0"/>
              <a:cs typeface="Calibri" pitchFamily="34" charset="0"/>
            </a:endParaRPr>
          </a:p>
        </p:txBody>
      </p:sp>
    </p:spTree>
    <p:extLst>
      <p:ext uri="{BB962C8B-B14F-4D97-AF65-F5344CB8AC3E}">
        <p14:creationId xmlns:p14="http://schemas.microsoft.com/office/powerpoint/2010/main" val="994017533"/>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8266" r="9600"/>
          <a:stretch/>
        </p:blipFill>
        <p:spPr>
          <a:xfrm>
            <a:off x="6285572" y="990601"/>
            <a:ext cx="4345984" cy="5103645"/>
          </a:xfrm>
          <a:prstGeom prst="rect">
            <a:avLst/>
          </a:prstGeom>
        </p:spPr>
      </p:pic>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4343400" y="3792973"/>
            <a:ext cx="2743200" cy="2847372"/>
          </a:xfrm>
          <a:prstGeom prst="rect">
            <a:avLst/>
          </a:prstGeom>
        </p:spPr>
      </p:pic>
      <p:sp>
        <p:nvSpPr>
          <p:cNvPr id="131074" name="Rectangle 2"/>
          <p:cNvSpPr>
            <a:spLocks noGrp="1" noChangeArrowheads="1"/>
          </p:cNvSpPr>
          <p:nvPr>
            <p:ph type="body" idx="1"/>
          </p:nvPr>
        </p:nvSpPr>
        <p:spPr>
          <a:xfrm>
            <a:off x="1696279" y="1600200"/>
            <a:ext cx="4694583" cy="3505200"/>
          </a:xfrm>
        </p:spPr>
        <p:txBody>
          <a:bodyPr/>
          <a:lstStyle/>
          <a:p>
            <a:pPr marL="0" indent="0" algn="ctr">
              <a:lnSpc>
                <a:spcPct val="80000"/>
              </a:lnSpc>
              <a:buNone/>
            </a:pPr>
            <a:r>
              <a:rPr lang="en-US" sz="3600" b="1" cap="small" dirty="0"/>
              <a:t>Parathyroid</a:t>
            </a:r>
          </a:p>
          <a:p>
            <a:pPr marL="0" indent="0">
              <a:lnSpc>
                <a:spcPct val="80000"/>
              </a:lnSpc>
              <a:buNone/>
            </a:pPr>
            <a:r>
              <a:rPr lang="en-US" b="1" cap="small" dirty="0"/>
              <a:t>Function:</a:t>
            </a:r>
          </a:p>
          <a:p>
            <a:pPr marL="0" indent="0" algn="just" fontAlgn="t">
              <a:buNone/>
            </a:pPr>
            <a:r>
              <a:rPr lang="en-US" sz="2400" dirty="0"/>
              <a:t>Produce hormones that </a:t>
            </a:r>
            <a:r>
              <a:rPr lang="en-US" sz="2400" b="1" u="sng" dirty="0"/>
              <a:t>regulate calcium</a:t>
            </a:r>
            <a:r>
              <a:rPr lang="en-US" sz="2400" dirty="0"/>
              <a:t> and </a:t>
            </a:r>
            <a:r>
              <a:rPr lang="en-US" sz="2400" b="1" u="sng" dirty="0"/>
              <a:t>phosphorous</a:t>
            </a:r>
            <a:r>
              <a:rPr lang="en-US" sz="2400" dirty="0"/>
              <a:t> </a:t>
            </a:r>
            <a:r>
              <a:rPr lang="en-US" sz="2400" b="1" u="sng" dirty="0"/>
              <a:t>levels </a:t>
            </a:r>
            <a:r>
              <a:rPr lang="en-US" sz="2400" dirty="0"/>
              <a:t>which help in </a:t>
            </a:r>
            <a:r>
              <a:rPr lang="en-US" sz="2400" b="1" u="sng" dirty="0"/>
              <a:t>bone development</a:t>
            </a:r>
            <a:r>
              <a:rPr lang="en-US" sz="2400" dirty="0"/>
              <a:t>.</a:t>
            </a:r>
          </a:p>
          <a:p>
            <a:pPr marL="0" indent="0" algn="just" fontAlgn="t">
              <a:buNone/>
            </a:pPr>
            <a:endParaRPr lang="en-US" sz="2400" dirty="0"/>
          </a:p>
          <a:p>
            <a:pPr marL="0" indent="0">
              <a:lnSpc>
                <a:spcPct val="80000"/>
              </a:lnSpc>
              <a:buNone/>
            </a:pPr>
            <a:r>
              <a:rPr lang="en-US" b="1" cap="small" dirty="0"/>
              <a:t>Hormones:</a:t>
            </a:r>
            <a:endParaRPr lang="en-US" b="1" cap="small" dirty="0"/>
          </a:p>
          <a:p>
            <a:pPr marL="0" indent="0" fontAlgn="t">
              <a:buNone/>
            </a:pPr>
            <a:r>
              <a:rPr lang="en-US" sz="2400" b="1" u="sng" dirty="0"/>
              <a:t>Parathyroid hormone</a:t>
            </a:r>
          </a:p>
          <a:p>
            <a:pPr marL="533400" indent="-533400" algn="just">
              <a:lnSpc>
                <a:spcPct val="80000"/>
              </a:lnSpc>
              <a:buNone/>
            </a:pPr>
            <a:endParaRPr lang="en-US" sz="2400" dirty="0"/>
          </a:p>
        </p:txBody>
      </p:sp>
      <p:cxnSp>
        <p:nvCxnSpPr>
          <p:cNvPr id="14" name="Straight Arrow Connector 13"/>
          <p:cNvCxnSpPr/>
          <p:nvPr/>
        </p:nvCxnSpPr>
        <p:spPr>
          <a:xfrm flipH="1">
            <a:off x="8610600" y="2057400"/>
            <a:ext cx="1066436" cy="533400"/>
          </a:xfrm>
          <a:prstGeom prst="straightConnector1">
            <a:avLst/>
          </a:prstGeom>
          <a:ln w="63500">
            <a:solidFill>
              <a:srgbClr val="FF0000"/>
            </a:solidFill>
            <a:tailEnd type="triangle"/>
          </a:ln>
        </p:spPr>
        <p:style>
          <a:lnRef idx="3">
            <a:schemeClr val="accent4"/>
          </a:lnRef>
          <a:fillRef idx="0">
            <a:schemeClr val="accent4"/>
          </a:fillRef>
          <a:effectRef idx="2">
            <a:schemeClr val="accent4"/>
          </a:effectRef>
          <a:fontRef idx="minor">
            <a:schemeClr val="tx1"/>
          </a:fontRef>
        </p:style>
      </p:cxnSp>
      <p:sp>
        <p:nvSpPr>
          <p:cNvPr id="7" name="TextBox 6"/>
          <p:cNvSpPr txBox="1"/>
          <p:nvPr/>
        </p:nvSpPr>
        <p:spPr>
          <a:xfrm>
            <a:off x="1524000" y="6553201"/>
            <a:ext cx="2438400" cy="307777"/>
          </a:xfrm>
          <a:prstGeom prst="rect">
            <a:avLst/>
          </a:prstGeom>
          <a:noFill/>
        </p:spPr>
        <p:txBody>
          <a:bodyPr wrap="square" rtlCol="0">
            <a:spAutoFit/>
          </a:bodyPr>
          <a:lstStyle/>
          <a:p>
            <a:r>
              <a:rPr lang="en-US" sz="1400" dirty="0">
                <a:solidFill>
                  <a:srgbClr val="000000">
                    <a:lumMod val="50000"/>
                    <a:lumOff val="50000"/>
                  </a:srgbClr>
                </a:solidFill>
                <a:latin typeface="Calibri" pitchFamily="34" charset="0"/>
                <a:cs typeface="Calibri" pitchFamily="34" charset="0"/>
              </a:rPr>
              <a:t>© 2014 Getting Nerdy, LLC</a:t>
            </a:r>
            <a:endParaRPr lang="en-US" sz="1400" dirty="0">
              <a:solidFill>
                <a:srgbClr val="000000">
                  <a:lumMod val="50000"/>
                  <a:lumOff val="50000"/>
                </a:srgbClr>
              </a:solidFill>
              <a:latin typeface="Calibri" pitchFamily="34" charset="0"/>
              <a:cs typeface="Calibri" pitchFamily="34" charset="0"/>
            </a:endParaRPr>
          </a:p>
        </p:txBody>
      </p:sp>
    </p:spTree>
    <p:extLst>
      <p:ext uri="{BB962C8B-B14F-4D97-AF65-F5344CB8AC3E}">
        <p14:creationId xmlns:p14="http://schemas.microsoft.com/office/powerpoint/2010/main" val="1759942327"/>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1981201" y="1447800"/>
            <a:ext cx="3697357" cy="4419600"/>
          </a:xfrm>
        </p:spPr>
        <p:txBody>
          <a:bodyPr/>
          <a:lstStyle/>
          <a:p>
            <a:pPr marL="0" indent="0" algn="ctr">
              <a:lnSpc>
                <a:spcPct val="80000"/>
              </a:lnSpc>
              <a:buNone/>
            </a:pPr>
            <a:r>
              <a:rPr lang="en-US" sz="3600" b="1" cap="small" dirty="0"/>
              <a:t>Thyroid</a:t>
            </a:r>
          </a:p>
          <a:p>
            <a:pPr marL="0" indent="0">
              <a:lnSpc>
                <a:spcPct val="80000"/>
              </a:lnSpc>
              <a:buNone/>
            </a:pPr>
            <a:r>
              <a:rPr lang="en-US" b="1" cap="small" dirty="0"/>
              <a:t>Function:</a:t>
            </a:r>
          </a:p>
          <a:p>
            <a:pPr marL="0" indent="0" algn="just">
              <a:buNone/>
            </a:pPr>
            <a:r>
              <a:rPr lang="en-US" sz="2400" b="1" u="sng" dirty="0"/>
              <a:t>Controls </a:t>
            </a:r>
            <a:r>
              <a:rPr lang="en-US" sz="2400" b="1" u="sng" dirty="0"/>
              <a:t>rate</a:t>
            </a:r>
            <a:r>
              <a:rPr lang="en-US" sz="2400" dirty="0"/>
              <a:t> </a:t>
            </a:r>
            <a:r>
              <a:rPr lang="en-US" sz="2400" dirty="0"/>
              <a:t>at which the </a:t>
            </a:r>
            <a:r>
              <a:rPr lang="en-US" sz="2400" b="1" u="sng" dirty="0"/>
              <a:t>body produces energy</a:t>
            </a:r>
            <a:r>
              <a:rPr lang="en-US" sz="2400" dirty="0"/>
              <a:t> from nutrients - known as your </a:t>
            </a:r>
            <a:r>
              <a:rPr lang="en-US" sz="2400" b="1" u="sng" dirty="0"/>
              <a:t>metabolism</a:t>
            </a:r>
            <a:r>
              <a:rPr lang="en-US" sz="2400" dirty="0"/>
              <a:t>.</a:t>
            </a:r>
          </a:p>
          <a:p>
            <a:pPr marL="0" indent="0" algn="just" fontAlgn="t">
              <a:buNone/>
            </a:pPr>
            <a:endParaRPr lang="en-US" sz="2400" dirty="0"/>
          </a:p>
          <a:p>
            <a:pPr marL="0" indent="0">
              <a:lnSpc>
                <a:spcPct val="80000"/>
              </a:lnSpc>
              <a:buNone/>
            </a:pPr>
            <a:r>
              <a:rPr lang="en-US" b="1" cap="small" dirty="0"/>
              <a:t>Hormones:</a:t>
            </a:r>
            <a:endParaRPr lang="en-US" b="1" cap="small" dirty="0"/>
          </a:p>
          <a:p>
            <a:pPr algn="just" eaLnBrk="1" fontAlgn="t" hangingPunct="1">
              <a:buFontTx/>
              <a:buChar char="-"/>
            </a:pPr>
            <a:r>
              <a:rPr lang="en-US" sz="2400" b="1" u="sng" dirty="0" err="1"/>
              <a:t>Triiodothyronine</a:t>
            </a:r>
            <a:r>
              <a:rPr lang="en-US" sz="2400" dirty="0"/>
              <a:t> </a:t>
            </a:r>
            <a:r>
              <a:rPr lang="en-US" sz="2400" dirty="0"/>
              <a:t>(T3) </a:t>
            </a:r>
          </a:p>
          <a:p>
            <a:pPr algn="just" eaLnBrk="1" fontAlgn="t" hangingPunct="1">
              <a:buFontTx/>
              <a:buChar char="-"/>
            </a:pPr>
            <a:r>
              <a:rPr lang="en-US" sz="2400" b="1" u="sng" dirty="0" err="1"/>
              <a:t>Thyroxine</a:t>
            </a:r>
            <a:r>
              <a:rPr lang="en-US" sz="2400" b="1" u="sng" dirty="0"/>
              <a:t> </a:t>
            </a:r>
            <a:r>
              <a:rPr lang="en-US" sz="2400" dirty="0"/>
              <a:t>(T4)</a:t>
            </a:r>
          </a:p>
          <a:p>
            <a:pPr marL="533400" indent="-533400" algn="just">
              <a:lnSpc>
                <a:spcPct val="80000"/>
              </a:lnSpc>
              <a:buNone/>
            </a:pPr>
            <a:endParaRPr lang="en-US" sz="2400" dirty="0"/>
          </a:p>
        </p:txBody>
      </p:sp>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8266" r="9600"/>
          <a:stretch/>
        </p:blipFill>
        <p:spPr>
          <a:xfrm>
            <a:off x="6285572" y="990601"/>
            <a:ext cx="4345984" cy="5103645"/>
          </a:xfrm>
          <a:prstGeom prst="rect">
            <a:avLst/>
          </a:prstGeom>
        </p:spPr>
      </p:pic>
      <p:cxnSp>
        <p:nvCxnSpPr>
          <p:cNvPr id="14" name="Straight Arrow Connector 13"/>
          <p:cNvCxnSpPr/>
          <p:nvPr/>
        </p:nvCxnSpPr>
        <p:spPr>
          <a:xfrm flipV="1">
            <a:off x="7215084" y="2706756"/>
            <a:ext cx="1090716" cy="76200"/>
          </a:xfrm>
          <a:prstGeom prst="straightConnector1">
            <a:avLst/>
          </a:prstGeom>
          <a:ln w="63500">
            <a:solidFill>
              <a:srgbClr val="FF0000"/>
            </a:solidFill>
            <a:tailEnd type="triangle"/>
          </a:ln>
        </p:spPr>
        <p:style>
          <a:lnRef idx="3">
            <a:schemeClr val="accent4"/>
          </a:lnRef>
          <a:fillRef idx="0">
            <a:schemeClr val="accent4"/>
          </a:fillRef>
          <a:effectRef idx="2">
            <a:schemeClr val="accent4"/>
          </a:effectRef>
          <a:fontRef idx="minor">
            <a:schemeClr val="tx1"/>
          </a:fontRef>
        </p:style>
      </p:cxnSp>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backgroundRemoval t="0" b="98644" l="541" r="94595">
                        <a14:foregroundMark x1="51351" y1="20339" x2="63784" y2="69492"/>
                        <a14:foregroundMark x1="51351" y1="3051" x2="53514" y2="16610"/>
                        <a14:foregroundMark x1="63243" y1="42034" x2="72432" y2="64746"/>
                        <a14:foregroundMark x1="52432" y1="57627" x2="36216" y2="57288"/>
                        <a14:backgroundMark x1="11351" y1="48814" x2="47568" y2="50847"/>
                        <a14:backgroundMark x1="17838" y1="48136" x2="43784" y2="43729"/>
                        <a14:backgroundMark x1="12432" y1="48814" x2="15135" y2="52203"/>
                        <a14:backgroundMark x1="45946" y1="43729" x2="48108" y2="47458"/>
                      </a14:backgroundRemoval>
                    </a14:imgEffect>
                  </a14:imgLayer>
                </a14:imgProps>
              </a:ext>
            </a:extLst>
          </a:blip>
          <a:stretch>
            <a:fillRect/>
          </a:stretch>
        </p:blipFill>
        <p:spPr>
          <a:xfrm>
            <a:off x="5943601" y="3749952"/>
            <a:ext cx="1762125" cy="2809875"/>
          </a:xfrm>
          <a:prstGeom prst="rect">
            <a:avLst/>
          </a:prstGeom>
        </p:spPr>
      </p:pic>
      <p:cxnSp>
        <p:nvCxnSpPr>
          <p:cNvPr id="8" name="Straight Arrow Connector 7"/>
          <p:cNvCxnSpPr/>
          <p:nvPr/>
        </p:nvCxnSpPr>
        <p:spPr>
          <a:xfrm flipH="1">
            <a:off x="7054608" y="2743200"/>
            <a:ext cx="160476" cy="1159126"/>
          </a:xfrm>
          <a:prstGeom prst="straightConnector1">
            <a:avLst/>
          </a:prstGeom>
          <a:ln w="63500">
            <a:solidFill>
              <a:srgbClr val="FF0000"/>
            </a:solidFill>
            <a:tailEnd type="triangle"/>
          </a:ln>
        </p:spPr>
        <p:style>
          <a:lnRef idx="3">
            <a:schemeClr val="accent4"/>
          </a:lnRef>
          <a:fillRef idx="0">
            <a:schemeClr val="accent4"/>
          </a:fillRef>
          <a:effectRef idx="2">
            <a:schemeClr val="accent4"/>
          </a:effectRef>
          <a:fontRef idx="minor">
            <a:schemeClr val="tx1"/>
          </a:fontRef>
        </p:style>
      </p:cxnSp>
      <p:sp>
        <p:nvSpPr>
          <p:cNvPr id="16" name="Rounded Rectangular Callout 15"/>
          <p:cNvSpPr/>
          <p:nvPr/>
        </p:nvSpPr>
        <p:spPr>
          <a:xfrm>
            <a:off x="4648200" y="4114800"/>
            <a:ext cx="1828436" cy="532960"/>
          </a:xfrm>
          <a:prstGeom prst="wedgeRoundRectCallout">
            <a:avLst>
              <a:gd name="adj1" fmla="val 71010"/>
              <a:gd name="adj2" fmla="val 19901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a:t>Nom, nom…</a:t>
            </a:r>
            <a:endParaRPr lang="en-US" sz="2000" dirty="0"/>
          </a:p>
        </p:txBody>
      </p:sp>
      <p:sp>
        <p:nvSpPr>
          <p:cNvPr id="9" name="TextBox 8"/>
          <p:cNvSpPr txBox="1"/>
          <p:nvPr/>
        </p:nvSpPr>
        <p:spPr>
          <a:xfrm>
            <a:off x="1524000" y="6553201"/>
            <a:ext cx="2438400" cy="307777"/>
          </a:xfrm>
          <a:prstGeom prst="rect">
            <a:avLst/>
          </a:prstGeom>
          <a:noFill/>
        </p:spPr>
        <p:txBody>
          <a:bodyPr wrap="square" rtlCol="0">
            <a:spAutoFit/>
          </a:bodyPr>
          <a:lstStyle/>
          <a:p>
            <a:r>
              <a:rPr lang="en-US" sz="1400" dirty="0">
                <a:solidFill>
                  <a:srgbClr val="000000">
                    <a:lumMod val="50000"/>
                    <a:lumOff val="50000"/>
                  </a:srgbClr>
                </a:solidFill>
                <a:latin typeface="Calibri" pitchFamily="34" charset="0"/>
                <a:cs typeface="Calibri" pitchFamily="34" charset="0"/>
              </a:rPr>
              <a:t>© 2014 Getting Nerdy, LLC</a:t>
            </a:r>
            <a:endParaRPr lang="en-US" sz="1400" dirty="0">
              <a:solidFill>
                <a:srgbClr val="000000">
                  <a:lumMod val="50000"/>
                  <a:lumOff val="50000"/>
                </a:srgbClr>
              </a:solidFill>
              <a:latin typeface="Calibri" pitchFamily="34" charset="0"/>
              <a:cs typeface="Calibri" pitchFamily="34" charset="0"/>
            </a:endParaRPr>
          </a:p>
        </p:txBody>
      </p:sp>
    </p:spTree>
    <p:extLst>
      <p:ext uri="{BB962C8B-B14F-4D97-AF65-F5344CB8AC3E}">
        <p14:creationId xmlns:p14="http://schemas.microsoft.com/office/powerpoint/2010/main" val="2561089019"/>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2170772" y="1370722"/>
            <a:ext cx="4114800" cy="4343400"/>
          </a:xfrm>
        </p:spPr>
        <p:txBody>
          <a:bodyPr>
            <a:normAutofit lnSpcReduction="10000"/>
          </a:bodyPr>
          <a:lstStyle/>
          <a:p>
            <a:pPr marL="0" indent="0" algn="ctr">
              <a:lnSpc>
                <a:spcPct val="80000"/>
              </a:lnSpc>
              <a:buNone/>
            </a:pPr>
            <a:r>
              <a:rPr lang="en-US" sz="3600" b="1" cap="small" dirty="0"/>
              <a:t>Thymus</a:t>
            </a:r>
          </a:p>
          <a:p>
            <a:pPr marL="0" indent="0">
              <a:lnSpc>
                <a:spcPct val="80000"/>
              </a:lnSpc>
              <a:buNone/>
            </a:pPr>
            <a:r>
              <a:rPr lang="en-US" b="1" cap="small" dirty="0"/>
              <a:t>Function:</a:t>
            </a:r>
          </a:p>
          <a:p>
            <a:pPr algn="just" eaLnBrk="1" fontAlgn="t" hangingPunct="1">
              <a:buFontTx/>
              <a:buChar char="-"/>
            </a:pPr>
            <a:r>
              <a:rPr lang="en-US" sz="2400" b="1" u="sng" dirty="0"/>
              <a:t>Increases </a:t>
            </a:r>
            <a:r>
              <a:rPr lang="en-US" sz="2400" b="1" u="sng" dirty="0"/>
              <a:t>white blood cell </a:t>
            </a:r>
            <a:r>
              <a:rPr lang="en-US" sz="2400" b="1" u="sng" dirty="0"/>
              <a:t>function</a:t>
            </a:r>
          </a:p>
          <a:p>
            <a:pPr algn="just" eaLnBrk="1" fontAlgn="t" hangingPunct="1">
              <a:buFontTx/>
              <a:buChar char="-"/>
            </a:pPr>
            <a:r>
              <a:rPr lang="en-US" sz="2400" dirty="0"/>
              <a:t>Increases </a:t>
            </a:r>
            <a:r>
              <a:rPr lang="en-US" sz="2400" b="1" u="sng" dirty="0"/>
              <a:t>immune response </a:t>
            </a:r>
            <a:endParaRPr lang="en-US" sz="2400" b="1" u="sng" dirty="0"/>
          </a:p>
          <a:p>
            <a:pPr algn="just" eaLnBrk="1" fontAlgn="t" hangingPunct="1">
              <a:buFontTx/>
              <a:buChar char="-"/>
            </a:pPr>
            <a:r>
              <a:rPr lang="en-US" sz="2400" b="1" u="sng" dirty="0"/>
              <a:t>Stimulates</a:t>
            </a:r>
            <a:r>
              <a:rPr lang="en-US" sz="2400" dirty="0"/>
              <a:t> </a:t>
            </a:r>
            <a:r>
              <a:rPr lang="en-US" sz="2400" dirty="0"/>
              <a:t>certain </a:t>
            </a:r>
            <a:r>
              <a:rPr lang="en-US" sz="2400" b="1" u="sng" dirty="0"/>
              <a:t>pituitary </a:t>
            </a:r>
            <a:r>
              <a:rPr lang="en-US" sz="2400" b="1" u="sng" dirty="0"/>
              <a:t>hormones</a:t>
            </a:r>
            <a:endParaRPr lang="en-US" sz="2400" b="1" u="sng" dirty="0"/>
          </a:p>
          <a:p>
            <a:pPr marL="0" indent="0" algn="just" fontAlgn="t">
              <a:buNone/>
            </a:pPr>
            <a:endParaRPr lang="en-US" sz="2400" dirty="0"/>
          </a:p>
          <a:p>
            <a:pPr marL="0" indent="0">
              <a:lnSpc>
                <a:spcPct val="80000"/>
              </a:lnSpc>
              <a:buNone/>
            </a:pPr>
            <a:r>
              <a:rPr lang="en-US" b="1" cap="small" dirty="0"/>
              <a:t>Hormones:</a:t>
            </a:r>
            <a:endParaRPr lang="en-US" b="1" cap="small" dirty="0"/>
          </a:p>
          <a:p>
            <a:pPr marL="0" indent="0" fontAlgn="t">
              <a:buNone/>
            </a:pPr>
            <a:r>
              <a:rPr lang="en-US" sz="2400" b="1" u="sng" dirty="0" err="1"/>
              <a:t>Thymosin</a:t>
            </a:r>
            <a:r>
              <a:rPr lang="en-US" sz="2400" dirty="0"/>
              <a:t> </a:t>
            </a:r>
            <a:r>
              <a:rPr lang="en-US" sz="2400" dirty="0"/>
              <a:t>and </a:t>
            </a:r>
            <a:r>
              <a:rPr lang="en-US" sz="2400" b="1" u="sng" dirty="0" err="1"/>
              <a:t>Thymulin</a:t>
            </a:r>
            <a:endParaRPr lang="en-US" sz="2400" b="1" u="sng" dirty="0"/>
          </a:p>
          <a:p>
            <a:pPr marL="533400" indent="-533400" algn="just">
              <a:lnSpc>
                <a:spcPct val="80000"/>
              </a:lnSpc>
              <a:buNone/>
            </a:pPr>
            <a:endParaRPr lang="en-US" sz="2400" dirty="0"/>
          </a:p>
        </p:txBody>
      </p:sp>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8266" r="9600"/>
          <a:stretch/>
        </p:blipFill>
        <p:spPr>
          <a:xfrm>
            <a:off x="6285572" y="990601"/>
            <a:ext cx="4345984" cy="5103645"/>
          </a:xfrm>
          <a:prstGeom prst="rect">
            <a:avLst/>
          </a:prstGeom>
        </p:spPr>
      </p:pic>
      <p:cxnSp>
        <p:nvCxnSpPr>
          <p:cNvPr id="14" name="Straight Arrow Connector 13"/>
          <p:cNvCxnSpPr/>
          <p:nvPr/>
        </p:nvCxnSpPr>
        <p:spPr>
          <a:xfrm>
            <a:off x="7467600" y="2362200"/>
            <a:ext cx="914400" cy="685800"/>
          </a:xfrm>
          <a:prstGeom prst="straightConnector1">
            <a:avLst/>
          </a:prstGeom>
          <a:ln w="63500">
            <a:solidFill>
              <a:srgbClr val="FF0000"/>
            </a:solidFill>
            <a:tailEnd type="triangle"/>
          </a:ln>
        </p:spPr>
        <p:style>
          <a:lnRef idx="3">
            <a:schemeClr val="accent4"/>
          </a:lnRef>
          <a:fillRef idx="0">
            <a:schemeClr val="accent4"/>
          </a:fillRef>
          <a:effectRef idx="2">
            <a:schemeClr val="accent4"/>
          </a:effectRef>
          <a:fontRef idx="minor">
            <a:schemeClr val="tx1"/>
          </a:fontRef>
        </p:style>
      </p:cxn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backgroundRemoval t="6429" b="92143" l="1351" r="100000">
                        <a14:foregroundMark x1="26014" y1="44286" x2="42230" y2="47143"/>
                        <a14:backgroundMark x1="5068" y1="31429" x2="2703" y2="41429"/>
                      </a14:backgroundRemoval>
                    </a14:imgEffect>
                  </a14:imgLayer>
                </a14:imgProps>
              </a:ext>
            </a:extLst>
          </a:blip>
          <a:stretch>
            <a:fillRect/>
          </a:stretch>
        </p:blipFill>
        <p:spPr>
          <a:xfrm>
            <a:off x="4552919" y="3810001"/>
            <a:ext cx="3465306" cy="1638997"/>
          </a:xfrm>
          <a:prstGeom prst="rect">
            <a:avLst/>
          </a:prstGeom>
        </p:spPr>
      </p:pic>
      <p:sp>
        <p:nvSpPr>
          <p:cNvPr id="13" name="Rounded Rectangular Callout 12"/>
          <p:cNvSpPr/>
          <p:nvPr/>
        </p:nvSpPr>
        <p:spPr>
          <a:xfrm>
            <a:off x="5867400" y="5332027"/>
            <a:ext cx="1828436" cy="532960"/>
          </a:xfrm>
          <a:prstGeom prst="wedgeRoundRectCallout">
            <a:avLst>
              <a:gd name="adj1" fmla="val -40123"/>
              <a:gd name="adj2" fmla="val -18701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a:t>I’m helping!</a:t>
            </a:r>
            <a:endParaRPr lang="en-US" sz="2000" dirty="0"/>
          </a:p>
        </p:txBody>
      </p:sp>
      <p:sp>
        <p:nvSpPr>
          <p:cNvPr id="9" name="TextBox 8"/>
          <p:cNvSpPr txBox="1"/>
          <p:nvPr/>
        </p:nvSpPr>
        <p:spPr>
          <a:xfrm>
            <a:off x="1524000" y="6553201"/>
            <a:ext cx="2438400" cy="307777"/>
          </a:xfrm>
          <a:prstGeom prst="rect">
            <a:avLst/>
          </a:prstGeom>
          <a:noFill/>
        </p:spPr>
        <p:txBody>
          <a:bodyPr wrap="square" rtlCol="0">
            <a:spAutoFit/>
          </a:bodyPr>
          <a:lstStyle/>
          <a:p>
            <a:r>
              <a:rPr lang="en-US" sz="1400" dirty="0">
                <a:solidFill>
                  <a:srgbClr val="000000">
                    <a:lumMod val="50000"/>
                    <a:lumOff val="50000"/>
                  </a:srgbClr>
                </a:solidFill>
                <a:latin typeface="Calibri" pitchFamily="34" charset="0"/>
                <a:cs typeface="Calibri" pitchFamily="34" charset="0"/>
              </a:rPr>
              <a:t>© 2014 Getting Nerdy, LLC</a:t>
            </a:r>
            <a:endParaRPr lang="en-US" sz="1400" dirty="0">
              <a:solidFill>
                <a:srgbClr val="000000">
                  <a:lumMod val="50000"/>
                  <a:lumOff val="50000"/>
                </a:srgbClr>
              </a:solidFill>
              <a:latin typeface="Calibri" pitchFamily="34" charset="0"/>
              <a:cs typeface="Calibri" pitchFamily="34" charset="0"/>
            </a:endParaRPr>
          </a:p>
        </p:txBody>
      </p:sp>
    </p:spTree>
    <p:extLst>
      <p:ext uri="{BB962C8B-B14F-4D97-AF65-F5344CB8AC3E}">
        <p14:creationId xmlns:p14="http://schemas.microsoft.com/office/powerpoint/2010/main" val="4232358087"/>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867401" y="838200"/>
            <a:ext cx="4800600" cy="5410202"/>
            <a:chOff x="5641803" y="3753404"/>
            <a:chExt cx="1537958" cy="2589397"/>
          </a:xfrm>
        </p:grpSpPr>
        <p:pic>
          <p:nvPicPr>
            <p:cNvPr id="8" name="Picture 7"/>
            <p:cNvPicPr>
              <a:picLocks noChangeAspect="1"/>
            </p:cNvPicPr>
            <p:nvPr/>
          </p:nvPicPr>
          <p:blipFill rotWithShape="1">
            <a:blip r:embed="rId2" cstate="print">
              <a:lum bright="20000"/>
              <a:extLst>
                <a:ext uri="{28A0092B-C50C-407E-A947-70E740481C1C}">
                  <a14:useLocalDpi xmlns:a14="http://schemas.microsoft.com/office/drawing/2010/main" val="0"/>
                </a:ext>
              </a:extLst>
            </a:blip>
            <a:srcRect l="49339" t="8846" r="7147" b="11154"/>
            <a:stretch/>
          </p:blipFill>
          <p:spPr>
            <a:xfrm>
              <a:off x="5641803" y="3753404"/>
              <a:ext cx="1537958" cy="2589397"/>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8266" r="9600" b="32812"/>
            <a:stretch/>
          </p:blipFill>
          <p:spPr>
            <a:xfrm rot="21090062">
              <a:off x="6066184" y="4071961"/>
              <a:ext cx="964466" cy="1227376"/>
            </a:xfrm>
            <a:prstGeom prst="rect">
              <a:avLst/>
            </a:prstGeom>
          </p:spPr>
        </p:pic>
      </p:grpSp>
      <p:sp>
        <p:nvSpPr>
          <p:cNvPr id="131074" name="Rectangle 2"/>
          <p:cNvSpPr>
            <a:spLocks noGrp="1" noChangeArrowheads="1"/>
          </p:cNvSpPr>
          <p:nvPr>
            <p:ph type="body" idx="1"/>
          </p:nvPr>
        </p:nvSpPr>
        <p:spPr>
          <a:xfrm>
            <a:off x="1828801" y="228600"/>
            <a:ext cx="4038601" cy="6172200"/>
          </a:xfrm>
        </p:spPr>
        <p:txBody>
          <a:bodyPr/>
          <a:lstStyle/>
          <a:p>
            <a:pPr marL="0" indent="0" algn="ctr">
              <a:lnSpc>
                <a:spcPct val="80000"/>
              </a:lnSpc>
              <a:buNone/>
            </a:pPr>
            <a:r>
              <a:rPr lang="en-US" sz="3600" b="1" cap="small" dirty="0"/>
              <a:t>Adrenal</a:t>
            </a:r>
          </a:p>
          <a:p>
            <a:pPr marL="0" indent="0">
              <a:lnSpc>
                <a:spcPct val="80000"/>
              </a:lnSpc>
              <a:buNone/>
            </a:pPr>
            <a:r>
              <a:rPr lang="en-US" b="1" cap="small" dirty="0"/>
              <a:t>Function:</a:t>
            </a:r>
          </a:p>
          <a:p>
            <a:pPr algn="just" eaLnBrk="1" fontAlgn="t" hangingPunct="1">
              <a:buFontTx/>
              <a:buChar char="-"/>
            </a:pPr>
            <a:r>
              <a:rPr lang="en-US" sz="2400" dirty="0"/>
              <a:t>Helps </a:t>
            </a:r>
            <a:r>
              <a:rPr lang="en-US" sz="2400" dirty="0"/>
              <a:t>to react to </a:t>
            </a:r>
            <a:r>
              <a:rPr lang="en-US" sz="2400" dirty="0"/>
              <a:t>danger - </a:t>
            </a:r>
            <a:r>
              <a:rPr lang="en-US" sz="2400" b="1" u="sng" dirty="0"/>
              <a:t>fight or flight </a:t>
            </a:r>
            <a:r>
              <a:rPr lang="en-US" sz="2400" b="1" u="sng" dirty="0"/>
              <a:t>response</a:t>
            </a:r>
          </a:p>
          <a:p>
            <a:pPr algn="just" eaLnBrk="1" fontAlgn="t" hangingPunct="1">
              <a:buFontTx/>
              <a:buChar char="-"/>
            </a:pPr>
            <a:r>
              <a:rPr lang="en-US" sz="2400" b="1" u="sng" dirty="0"/>
              <a:t>Regulates</a:t>
            </a:r>
            <a:r>
              <a:rPr lang="en-US" sz="2400" dirty="0"/>
              <a:t> body’s </a:t>
            </a:r>
            <a:r>
              <a:rPr lang="en-US" sz="2400" b="1" u="sng" dirty="0"/>
              <a:t>response</a:t>
            </a:r>
            <a:r>
              <a:rPr lang="en-US" sz="2400" dirty="0"/>
              <a:t> </a:t>
            </a:r>
            <a:r>
              <a:rPr lang="en-US" sz="2400" dirty="0"/>
              <a:t>to:</a:t>
            </a:r>
          </a:p>
          <a:p>
            <a:pPr lvl="1" algn="just" eaLnBrk="1" fontAlgn="t" hangingPunct="1">
              <a:buFontTx/>
              <a:buChar char="-"/>
            </a:pPr>
            <a:r>
              <a:rPr lang="en-US" b="1" u="sng" dirty="0"/>
              <a:t>Stress</a:t>
            </a:r>
          </a:p>
          <a:p>
            <a:pPr lvl="1" algn="just" eaLnBrk="1" fontAlgn="t" hangingPunct="1">
              <a:buFontTx/>
              <a:buChar char="-"/>
            </a:pPr>
            <a:r>
              <a:rPr lang="en-US" b="1" u="sng" dirty="0"/>
              <a:t>B</a:t>
            </a:r>
            <a:r>
              <a:rPr lang="en-US" b="1" u="sng" dirty="0"/>
              <a:t>lood </a:t>
            </a:r>
            <a:r>
              <a:rPr lang="en-US" b="1" u="sng" dirty="0"/>
              <a:t>sugar </a:t>
            </a:r>
            <a:r>
              <a:rPr lang="en-US" b="1" u="sng" dirty="0"/>
              <a:t>levels</a:t>
            </a:r>
          </a:p>
          <a:p>
            <a:pPr lvl="1" algn="just" eaLnBrk="1" fontAlgn="t" hangingPunct="1">
              <a:buFontTx/>
              <a:buChar char="-"/>
            </a:pPr>
            <a:r>
              <a:rPr lang="en-US" b="1" u="sng" dirty="0"/>
              <a:t>Cardiovascular function</a:t>
            </a:r>
          </a:p>
          <a:p>
            <a:pPr lvl="1" algn="just" eaLnBrk="1" fontAlgn="t" hangingPunct="1">
              <a:buFontTx/>
              <a:buChar char="-"/>
            </a:pPr>
            <a:r>
              <a:rPr lang="en-US" b="1" u="sng" dirty="0"/>
              <a:t>Gastrointestinal function</a:t>
            </a:r>
          </a:p>
          <a:p>
            <a:pPr marL="0" indent="0">
              <a:lnSpc>
                <a:spcPct val="80000"/>
              </a:lnSpc>
              <a:buNone/>
            </a:pPr>
            <a:r>
              <a:rPr lang="en-US" b="1" cap="small" dirty="0"/>
              <a:t>Hormones:</a:t>
            </a:r>
            <a:endParaRPr lang="en-US" b="1" cap="small" dirty="0"/>
          </a:p>
          <a:p>
            <a:pPr eaLnBrk="1" fontAlgn="t" hangingPunct="1">
              <a:buFontTx/>
              <a:buChar char="-"/>
            </a:pPr>
            <a:r>
              <a:rPr lang="en-US" sz="2400" b="1" u="sng" dirty="0"/>
              <a:t>Adrenaline</a:t>
            </a:r>
            <a:endParaRPr lang="en-US" sz="2400" dirty="0"/>
          </a:p>
          <a:p>
            <a:pPr eaLnBrk="1" fontAlgn="t" hangingPunct="1">
              <a:buFontTx/>
              <a:buChar char="-"/>
            </a:pPr>
            <a:r>
              <a:rPr lang="en-US" sz="2400" b="1" u="sng" dirty="0"/>
              <a:t>Steroid</a:t>
            </a:r>
            <a:r>
              <a:rPr lang="en-US" sz="2400" dirty="0"/>
              <a:t> </a:t>
            </a:r>
            <a:r>
              <a:rPr lang="en-US" sz="2400" dirty="0"/>
              <a:t>hormones </a:t>
            </a:r>
            <a:r>
              <a:rPr lang="en-US" sz="2400" dirty="0"/>
              <a:t>(Cortisol)</a:t>
            </a:r>
            <a:endParaRPr lang="en-US" sz="2400" dirty="0"/>
          </a:p>
          <a:p>
            <a:pPr marL="533400" indent="-533400" algn="just">
              <a:lnSpc>
                <a:spcPct val="80000"/>
              </a:lnSpc>
              <a:buNone/>
            </a:pPr>
            <a:endParaRPr lang="en-US" sz="2400" dirty="0"/>
          </a:p>
        </p:txBody>
      </p:sp>
      <p:cxnSp>
        <p:nvCxnSpPr>
          <p:cNvPr id="14" name="Straight Arrow Connector 13"/>
          <p:cNvCxnSpPr/>
          <p:nvPr/>
        </p:nvCxnSpPr>
        <p:spPr>
          <a:xfrm flipH="1">
            <a:off x="8940800" y="2565400"/>
            <a:ext cx="812800" cy="748772"/>
          </a:xfrm>
          <a:prstGeom prst="straightConnector1">
            <a:avLst/>
          </a:prstGeom>
          <a:ln w="63500">
            <a:solidFill>
              <a:srgbClr val="FF0000"/>
            </a:solidFill>
            <a:tailEnd type="triangle"/>
          </a:ln>
        </p:spPr>
        <p:style>
          <a:lnRef idx="3">
            <a:schemeClr val="accent4"/>
          </a:lnRef>
          <a:fillRef idx="0">
            <a:schemeClr val="accent4"/>
          </a:fillRef>
          <a:effectRef idx="2">
            <a:schemeClr val="accent4"/>
          </a:effectRef>
          <a:fontRef idx="minor">
            <a:schemeClr val="tx1"/>
          </a:fontRef>
        </p:style>
      </p:cxnSp>
      <p:sp>
        <p:nvSpPr>
          <p:cNvPr id="20" name="Rounded Rectangular Callout 19"/>
          <p:cNvSpPr/>
          <p:nvPr/>
        </p:nvSpPr>
        <p:spPr>
          <a:xfrm>
            <a:off x="8534400" y="1108754"/>
            <a:ext cx="1828436" cy="532960"/>
          </a:xfrm>
          <a:prstGeom prst="wedgeRoundRectCallout">
            <a:avLst>
              <a:gd name="adj1" fmla="val -33872"/>
              <a:gd name="adj2" fmla="val 16565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err="1"/>
              <a:t>Wheeeeeee</a:t>
            </a:r>
            <a:r>
              <a:rPr lang="en-US" sz="2000" dirty="0"/>
              <a:t>!</a:t>
            </a:r>
            <a:endParaRPr lang="en-US" sz="2000" dirty="0"/>
          </a:p>
        </p:txBody>
      </p:sp>
      <p:sp>
        <p:nvSpPr>
          <p:cNvPr id="10" name="TextBox 9"/>
          <p:cNvSpPr txBox="1"/>
          <p:nvPr/>
        </p:nvSpPr>
        <p:spPr>
          <a:xfrm>
            <a:off x="1524000" y="6553201"/>
            <a:ext cx="2438400" cy="307777"/>
          </a:xfrm>
          <a:prstGeom prst="rect">
            <a:avLst/>
          </a:prstGeom>
          <a:noFill/>
        </p:spPr>
        <p:txBody>
          <a:bodyPr wrap="square" rtlCol="0">
            <a:spAutoFit/>
          </a:bodyPr>
          <a:lstStyle/>
          <a:p>
            <a:r>
              <a:rPr lang="en-US" sz="1400" dirty="0">
                <a:solidFill>
                  <a:srgbClr val="000000">
                    <a:lumMod val="50000"/>
                    <a:lumOff val="50000"/>
                  </a:srgbClr>
                </a:solidFill>
                <a:latin typeface="Calibri" pitchFamily="34" charset="0"/>
                <a:cs typeface="Calibri" pitchFamily="34" charset="0"/>
              </a:rPr>
              <a:t>© 2014 Getting Nerdy, LLC</a:t>
            </a:r>
            <a:endParaRPr lang="en-US" sz="1400" dirty="0">
              <a:solidFill>
                <a:srgbClr val="000000">
                  <a:lumMod val="50000"/>
                  <a:lumOff val="50000"/>
                </a:srgbClr>
              </a:solidFill>
              <a:latin typeface="Calibri" pitchFamily="34" charset="0"/>
              <a:cs typeface="Calibri" pitchFamily="34" charset="0"/>
            </a:endParaRPr>
          </a:p>
        </p:txBody>
      </p:sp>
    </p:spTree>
    <p:extLst>
      <p:ext uri="{BB962C8B-B14F-4D97-AF65-F5344CB8AC3E}">
        <p14:creationId xmlns:p14="http://schemas.microsoft.com/office/powerpoint/2010/main" val="304207803"/>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2398644" y="1524000"/>
            <a:ext cx="3697357" cy="3962400"/>
          </a:xfrm>
        </p:spPr>
        <p:txBody>
          <a:bodyPr/>
          <a:lstStyle/>
          <a:p>
            <a:pPr marL="0" indent="0" algn="ctr">
              <a:lnSpc>
                <a:spcPct val="80000"/>
              </a:lnSpc>
              <a:buNone/>
            </a:pPr>
            <a:r>
              <a:rPr lang="en-US" sz="3600" b="1" cap="small" dirty="0"/>
              <a:t>Pancreas</a:t>
            </a:r>
          </a:p>
          <a:p>
            <a:pPr marL="0" indent="0">
              <a:lnSpc>
                <a:spcPct val="80000"/>
              </a:lnSpc>
              <a:buNone/>
            </a:pPr>
            <a:r>
              <a:rPr lang="en-US" b="1" cap="small" dirty="0"/>
              <a:t>Function:</a:t>
            </a:r>
          </a:p>
          <a:p>
            <a:pPr marL="0" indent="0" algn="just" fontAlgn="t">
              <a:buNone/>
            </a:pPr>
            <a:r>
              <a:rPr lang="en-US" sz="2400" b="1" u="sng" dirty="0"/>
              <a:t>Lowers </a:t>
            </a:r>
            <a:r>
              <a:rPr lang="en-US" sz="2400" b="1" u="sng" dirty="0"/>
              <a:t>blood glucose levels</a:t>
            </a:r>
            <a:r>
              <a:rPr lang="en-US" sz="2400" dirty="0"/>
              <a:t> after </a:t>
            </a:r>
            <a:r>
              <a:rPr lang="en-US" sz="2400" dirty="0"/>
              <a:t>meals by stimulating </a:t>
            </a:r>
            <a:r>
              <a:rPr lang="en-US" sz="2400" dirty="0"/>
              <a:t>the absorption of glucose </a:t>
            </a:r>
            <a:r>
              <a:rPr lang="en-US" sz="2400" dirty="0"/>
              <a:t>in the </a:t>
            </a:r>
            <a:r>
              <a:rPr lang="en-US" sz="2400" dirty="0"/>
              <a:t>liver and muscle </a:t>
            </a:r>
            <a:r>
              <a:rPr lang="en-US" sz="2400" dirty="0"/>
              <a:t>tissue</a:t>
            </a:r>
            <a:endParaRPr lang="en-US" sz="2400" dirty="0"/>
          </a:p>
          <a:p>
            <a:pPr marL="0" indent="0" algn="just" fontAlgn="t">
              <a:buNone/>
            </a:pPr>
            <a:endParaRPr lang="en-US" sz="2400" dirty="0"/>
          </a:p>
          <a:p>
            <a:pPr marL="0" indent="0">
              <a:lnSpc>
                <a:spcPct val="80000"/>
              </a:lnSpc>
              <a:buNone/>
            </a:pPr>
            <a:r>
              <a:rPr lang="en-US" b="1" cap="small" dirty="0"/>
              <a:t>Hormones:</a:t>
            </a:r>
            <a:endParaRPr lang="en-US" b="1" cap="small" dirty="0"/>
          </a:p>
          <a:p>
            <a:pPr marL="0" indent="0" fontAlgn="t">
              <a:buNone/>
            </a:pPr>
            <a:r>
              <a:rPr lang="en-US" sz="2400" b="1" u="sng" dirty="0"/>
              <a:t>Insulin</a:t>
            </a:r>
          </a:p>
          <a:p>
            <a:pPr marL="533400" indent="-533400" algn="just">
              <a:lnSpc>
                <a:spcPct val="80000"/>
              </a:lnSpc>
              <a:buNone/>
            </a:pPr>
            <a:endParaRPr lang="en-US" sz="2400" dirty="0"/>
          </a:p>
        </p:txBody>
      </p:sp>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8266" r="9600"/>
          <a:stretch/>
        </p:blipFill>
        <p:spPr>
          <a:xfrm>
            <a:off x="6285572" y="990601"/>
            <a:ext cx="4345984" cy="5103645"/>
          </a:xfrm>
          <a:prstGeom prst="rect">
            <a:avLst/>
          </a:prstGeom>
        </p:spPr>
      </p:pic>
      <p:cxnSp>
        <p:nvCxnSpPr>
          <p:cNvPr id="9" name="Straight Arrow Connector 8"/>
          <p:cNvCxnSpPr/>
          <p:nvPr/>
        </p:nvCxnSpPr>
        <p:spPr>
          <a:xfrm>
            <a:off x="7014234" y="3771900"/>
            <a:ext cx="1367766" cy="114300"/>
          </a:xfrm>
          <a:prstGeom prst="straightConnector1">
            <a:avLst/>
          </a:prstGeom>
          <a:ln w="63500">
            <a:solidFill>
              <a:srgbClr val="FF0000"/>
            </a:solidFill>
            <a:tailEnd type="triangle"/>
          </a:ln>
        </p:spPr>
        <p:style>
          <a:lnRef idx="3">
            <a:schemeClr val="accent4"/>
          </a:lnRef>
          <a:fillRef idx="0">
            <a:schemeClr val="accent4"/>
          </a:fillRef>
          <a:effectRef idx="2">
            <a:schemeClr val="accent4"/>
          </a:effectRef>
          <a:fontRef idx="minor">
            <a:schemeClr val="tx1"/>
          </a:fontRef>
        </p:style>
      </p:cxnSp>
      <p:pic>
        <p:nvPicPr>
          <p:cNvPr id="17" name="Picture 16"/>
          <p:cNvPicPr>
            <a:picLocks noChangeAspect="1"/>
          </p:cNvPicPr>
          <p:nvPr/>
        </p:nvPicPr>
        <p:blipFill rotWithShape="1">
          <a:blip r:embed="rId3">
            <a:extLst>
              <a:ext uri="{BEBA8EAE-BF5A-486C-A8C5-ECC9F3942E4B}">
                <a14:imgProps xmlns:a14="http://schemas.microsoft.com/office/drawing/2010/main">
                  <a14:imgLayer r:embed="rId4">
                    <a14:imgEffect>
                      <a14:backgroundRemoval t="0" b="98644" l="541" r="94595">
                        <a14:foregroundMark x1="51351" y1="20339" x2="63784" y2="69492"/>
                        <a14:foregroundMark x1="51351" y1="3051" x2="53514" y2="16610"/>
                        <a14:foregroundMark x1="63243" y1="42034" x2="72432" y2="64746"/>
                        <a14:foregroundMark x1="52432" y1="57627" x2="36216" y2="57288"/>
                        <a14:backgroundMark x1="32432" y1="5424" x2="64865" y2="11525"/>
                        <a14:backgroundMark x1="45946" y1="2712" x2="69189" y2="8136"/>
                        <a14:backgroundMark x1="62703" y1="19661" x2="61081" y2="7458"/>
                        <a14:backgroundMark x1="60000" y1="20339" x2="57838" y2="6780"/>
                        <a14:backgroundMark x1="45405" y1="21695" x2="45946" y2="2034"/>
                        <a14:backgroundMark x1="37297" y1="4407" x2="58378" y2="2034"/>
                        <a14:backgroundMark x1="38919" y1="10847" x2="64324" y2="16949"/>
                        <a14:backgroundMark x1="44865" y1="16271" x2="63243" y2="14915"/>
                      </a14:backgroundRemoval>
                    </a14:imgEffect>
                  </a14:imgLayer>
                </a14:imgProps>
              </a:ext>
            </a:extLst>
          </a:blip>
          <a:srcRect t="16271"/>
          <a:stretch/>
        </p:blipFill>
        <p:spPr>
          <a:xfrm>
            <a:off x="5715001" y="4200526"/>
            <a:ext cx="1762125" cy="2352675"/>
          </a:xfrm>
          <a:prstGeom prst="rect">
            <a:avLst/>
          </a:prstGeom>
        </p:spPr>
      </p:pic>
      <p:cxnSp>
        <p:nvCxnSpPr>
          <p:cNvPr id="18" name="Straight Arrow Connector 17"/>
          <p:cNvCxnSpPr/>
          <p:nvPr/>
        </p:nvCxnSpPr>
        <p:spPr>
          <a:xfrm flipH="1">
            <a:off x="6367462" y="3771900"/>
            <a:ext cx="662816" cy="1295400"/>
          </a:xfrm>
          <a:prstGeom prst="straightConnector1">
            <a:avLst/>
          </a:prstGeom>
          <a:ln w="63500">
            <a:solidFill>
              <a:srgbClr val="FF0000"/>
            </a:solidFill>
            <a:tailEnd type="triangle"/>
          </a:ln>
        </p:spPr>
        <p:style>
          <a:lnRef idx="3">
            <a:schemeClr val="accent4"/>
          </a:lnRef>
          <a:fillRef idx="0">
            <a:schemeClr val="accent4"/>
          </a:fillRef>
          <a:effectRef idx="2">
            <a:schemeClr val="accent4"/>
          </a:effectRef>
          <a:fontRef idx="minor">
            <a:schemeClr val="tx1"/>
          </a:fontRef>
        </p:style>
      </p:cxnSp>
      <p:sp>
        <p:nvSpPr>
          <p:cNvPr id="24" name="Rounded Rectangular Callout 23"/>
          <p:cNvSpPr/>
          <p:nvPr/>
        </p:nvSpPr>
        <p:spPr>
          <a:xfrm>
            <a:off x="4551726" y="4238625"/>
            <a:ext cx="1828436" cy="532960"/>
          </a:xfrm>
          <a:prstGeom prst="wedgeRoundRectCallout">
            <a:avLst>
              <a:gd name="adj1" fmla="val 43227"/>
              <a:gd name="adj2" fmla="val 9416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err="1"/>
              <a:t>Sweeeeeeet</a:t>
            </a:r>
            <a:r>
              <a:rPr lang="en-US" sz="2000" dirty="0"/>
              <a:t>!</a:t>
            </a:r>
            <a:endParaRPr lang="en-US" sz="2000" dirty="0"/>
          </a:p>
        </p:txBody>
      </p:sp>
      <p:sp>
        <p:nvSpPr>
          <p:cNvPr id="10" name="TextBox 9"/>
          <p:cNvSpPr txBox="1"/>
          <p:nvPr/>
        </p:nvSpPr>
        <p:spPr>
          <a:xfrm>
            <a:off x="1524000" y="6553201"/>
            <a:ext cx="2438400" cy="307777"/>
          </a:xfrm>
          <a:prstGeom prst="rect">
            <a:avLst/>
          </a:prstGeom>
          <a:noFill/>
        </p:spPr>
        <p:txBody>
          <a:bodyPr wrap="square" rtlCol="0">
            <a:spAutoFit/>
          </a:bodyPr>
          <a:lstStyle/>
          <a:p>
            <a:r>
              <a:rPr lang="en-US" sz="1400" dirty="0">
                <a:solidFill>
                  <a:srgbClr val="000000">
                    <a:lumMod val="50000"/>
                    <a:lumOff val="50000"/>
                  </a:srgbClr>
                </a:solidFill>
                <a:latin typeface="Calibri" pitchFamily="34" charset="0"/>
                <a:cs typeface="Calibri" pitchFamily="34" charset="0"/>
              </a:rPr>
              <a:t>© 2014 Getting Nerdy, LLC</a:t>
            </a:r>
            <a:endParaRPr lang="en-US" sz="1400" dirty="0">
              <a:solidFill>
                <a:srgbClr val="000000">
                  <a:lumMod val="50000"/>
                  <a:lumOff val="50000"/>
                </a:srgbClr>
              </a:solidFill>
              <a:latin typeface="Calibri" pitchFamily="34" charset="0"/>
              <a:cs typeface="Calibri" pitchFamily="34" charset="0"/>
            </a:endParaRPr>
          </a:p>
        </p:txBody>
      </p:sp>
    </p:spTree>
    <p:extLst>
      <p:ext uri="{BB962C8B-B14F-4D97-AF65-F5344CB8AC3E}">
        <p14:creationId xmlns:p14="http://schemas.microsoft.com/office/powerpoint/2010/main" val="790570928"/>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2294084" y="1713622"/>
            <a:ext cx="3705275" cy="3657600"/>
          </a:xfrm>
        </p:spPr>
        <p:txBody>
          <a:bodyPr>
            <a:normAutofit lnSpcReduction="10000"/>
          </a:bodyPr>
          <a:lstStyle/>
          <a:p>
            <a:pPr marL="0" indent="0" algn="ctr">
              <a:lnSpc>
                <a:spcPct val="80000"/>
              </a:lnSpc>
              <a:buNone/>
            </a:pPr>
            <a:r>
              <a:rPr lang="en-US" sz="3600" b="1" cap="small" dirty="0"/>
              <a:t>Ovaries</a:t>
            </a:r>
          </a:p>
          <a:p>
            <a:pPr marL="0" indent="0">
              <a:lnSpc>
                <a:spcPct val="80000"/>
              </a:lnSpc>
              <a:buNone/>
            </a:pPr>
            <a:r>
              <a:rPr lang="en-US" b="1" cap="small" dirty="0"/>
              <a:t>Function:</a:t>
            </a:r>
          </a:p>
          <a:p>
            <a:pPr algn="just" eaLnBrk="1" fontAlgn="t" hangingPunct="1">
              <a:buFontTx/>
              <a:buChar char="-"/>
            </a:pPr>
            <a:r>
              <a:rPr lang="en-US" sz="2400" b="1" u="sng" dirty="0"/>
              <a:t>Egg production</a:t>
            </a:r>
          </a:p>
          <a:p>
            <a:pPr algn="just" eaLnBrk="1" fontAlgn="t" hangingPunct="1">
              <a:buFontTx/>
              <a:buChar char="-"/>
            </a:pPr>
            <a:r>
              <a:rPr lang="en-US" sz="2400" b="1" u="sng" dirty="0"/>
              <a:t>Sexual maturity</a:t>
            </a:r>
          </a:p>
          <a:p>
            <a:pPr algn="just" eaLnBrk="1" fontAlgn="t" hangingPunct="1">
              <a:buFontTx/>
              <a:buChar char="-"/>
            </a:pPr>
            <a:r>
              <a:rPr lang="en-US" sz="2400" dirty="0"/>
              <a:t>Healthy </a:t>
            </a:r>
            <a:r>
              <a:rPr lang="en-US" sz="2400" b="1" u="sng" dirty="0"/>
              <a:t>menstrual </a:t>
            </a:r>
            <a:r>
              <a:rPr lang="en-US" sz="2400" b="1" u="sng" dirty="0"/>
              <a:t>cycle</a:t>
            </a:r>
            <a:endParaRPr lang="en-US" sz="2400" dirty="0"/>
          </a:p>
          <a:p>
            <a:pPr marL="0" indent="0" algn="just" fontAlgn="t">
              <a:buNone/>
            </a:pPr>
            <a:endParaRPr lang="en-US" sz="2400" dirty="0"/>
          </a:p>
          <a:p>
            <a:pPr marL="0" indent="0">
              <a:lnSpc>
                <a:spcPct val="80000"/>
              </a:lnSpc>
              <a:buNone/>
            </a:pPr>
            <a:r>
              <a:rPr lang="en-US" b="1" cap="small" dirty="0"/>
              <a:t>Hormones:</a:t>
            </a:r>
            <a:endParaRPr lang="en-US" b="1" cap="small" dirty="0"/>
          </a:p>
          <a:p>
            <a:pPr marL="0" indent="0" fontAlgn="t">
              <a:buNone/>
            </a:pPr>
            <a:r>
              <a:rPr lang="en-US" sz="2400" b="1" u="sng" dirty="0"/>
              <a:t>Estrogen</a:t>
            </a:r>
            <a:r>
              <a:rPr lang="en-US" sz="2400" dirty="0"/>
              <a:t> and </a:t>
            </a:r>
            <a:r>
              <a:rPr lang="en-US" sz="2400" b="1" u="sng" dirty="0"/>
              <a:t>Progesterone</a:t>
            </a:r>
          </a:p>
          <a:p>
            <a:pPr marL="533400" indent="-533400" algn="just">
              <a:lnSpc>
                <a:spcPct val="80000"/>
              </a:lnSpc>
              <a:buNone/>
            </a:pPr>
            <a:endParaRPr lang="en-US" sz="2400" dirty="0"/>
          </a:p>
        </p:txBody>
      </p:sp>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8266" r="9600"/>
          <a:stretch/>
        </p:blipFill>
        <p:spPr>
          <a:xfrm>
            <a:off x="6285572" y="990601"/>
            <a:ext cx="4345984" cy="5103645"/>
          </a:xfrm>
          <a:prstGeom prst="rect">
            <a:avLst/>
          </a:prstGeom>
        </p:spPr>
      </p:pic>
      <p:cxnSp>
        <p:nvCxnSpPr>
          <p:cNvPr id="14" name="Straight Arrow Connector 13"/>
          <p:cNvCxnSpPr/>
          <p:nvPr/>
        </p:nvCxnSpPr>
        <p:spPr>
          <a:xfrm flipH="1">
            <a:off x="8872484" y="3911600"/>
            <a:ext cx="1033517" cy="304800"/>
          </a:xfrm>
          <a:prstGeom prst="straightConnector1">
            <a:avLst/>
          </a:prstGeom>
          <a:ln w="63500">
            <a:solidFill>
              <a:srgbClr val="FF0000"/>
            </a:solidFill>
            <a:tailEnd type="triangle"/>
          </a:ln>
        </p:spPr>
        <p:style>
          <a:lnRef idx="3">
            <a:schemeClr val="accent4"/>
          </a:lnRef>
          <a:fillRef idx="0">
            <a:schemeClr val="accent4"/>
          </a:fillRef>
          <a:effectRef idx="2">
            <a:schemeClr val="accent4"/>
          </a:effectRef>
          <a:fontRef idx="minor">
            <a:schemeClr val="tx1"/>
          </a:fontRef>
        </p:style>
      </p:cxn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0" b="99840" l="0" r="99692"/>
                    </a14:imgEffect>
                  </a14:imgLayer>
                </a14:imgProps>
              </a:ext>
            </a:extLst>
          </a:blip>
          <a:stretch>
            <a:fillRect/>
          </a:stretch>
        </p:blipFill>
        <p:spPr>
          <a:xfrm rot="18894938">
            <a:off x="6002352" y="4232652"/>
            <a:ext cx="2090891" cy="2007255"/>
          </a:xfrm>
          <a:prstGeom prst="rect">
            <a:avLst/>
          </a:prstGeom>
        </p:spPr>
      </p:pic>
      <p:sp>
        <p:nvSpPr>
          <p:cNvPr id="12" name="Rounded Rectangular Callout 11"/>
          <p:cNvSpPr/>
          <p:nvPr/>
        </p:nvSpPr>
        <p:spPr>
          <a:xfrm>
            <a:off x="6285572" y="724120"/>
            <a:ext cx="1828436" cy="532960"/>
          </a:xfrm>
          <a:prstGeom prst="wedgeRoundRectCallout">
            <a:avLst>
              <a:gd name="adj1" fmla="val 46005"/>
              <a:gd name="adj2" fmla="val 11323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a:t>Egg-</a:t>
            </a:r>
            <a:r>
              <a:rPr lang="en-US" sz="2000" dirty="0" err="1"/>
              <a:t>cellent</a:t>
            </a:r>
            <a:r>
              <a:rPr lang="en-US" sz="2000" dirty="0"/>
              <a:t>…</a:t>
            </a:r>
            <a:endParaRPr lang="en-US" sz="2000" dirty="0"/>
          </a:p>
        </p:txBody>
      </p:sp>
      <p:sp>
        <p:nvSpPr>
          <p:cNvPr id="8" name="TextBox 7"/>
          <p:cNvSpPr txBox="1"/>
          <p:nvPr/>
        </p:nvSpPr>
        <p:spPr>
          <a:xfrm>
            <a:off x="1524000" y="6553201"/>
            <a:ext cx="2438400" cy="307777"/>
          </a:xfrm>
          <a:prstGeom prst="rect">
            <a:avLst/>
          </a:prstGeom>
          <a:noFill/>
        </p:spPr>
        <p:txBody>
          <a:bodyPr wrap="square" rtlCol="0">
            <a:spAutoFit/>
          </a:bodyPr>
          <a:lstStyle/>
          <a:p>
            <a:r>
              <a:rPr lang="en-US" sz="1400" dirty="0">
                <a:solidFill>
                  <a:srgbClr val="000000">
                    <a:lumMod val="50000"/>
                    <a:lumOff val="50000"/>
                  </a:srgbClr>
                </a:solidFill>
                <a:latin typeface="Calibri" pitchFamily="34" charset="0"/>
                <a:cs typeface="Calibri" pitchFamily="34" charset="0"/>
              </a:rPr>
              <a:t>© 2014 Getting Nerdy, LLC</a:t>
            </a:r>
            <a:endParaRPr lang="en-US" sz="1400" dirty="0">
              <a:solidFill>
                <a:srgbClr val="000000">
                  <a:lumMod val="50000"/>
                  <a:lumOff val="50000"/>
                </a:srgbClr>
              </a:solidFill>
              <a:latin typeface="Calibri" pitchFamily="34" charset="0"/>
              <a:cs typeface="Calibri" pitchFamily="34" charset="0"/>
            </a:endParaRPr>
          </a:p>
        </p:txBody>
      </p:sp>
    </p:spTree>
    <p:extLst>
      <p:ext uri="{BB962C8B-B14F-4D97-AF65-F5344CB8AC3E}">
        <p14:creationId xmlns:p14="http://schemas.microsoft.com/office/powerpoint/2010/main" val="1098684643"/>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362</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 Duncan</dc:creator>
  <cp:lastModifiedBy>Max Duncan</cp:lastModifiedBy>
  <cp:revision>1</cp:revision>
  <dcterms:created xsi:type="dcterms:W3CDTF">2015-12-07T18:05:03Z</dcterms:created>
  <dcterms:modified xsi:type="dcterms:W3CDTF">2015-12-07T18:06:04Z</dcterms:modified>
</cp:coreProperties>
</file>